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5"/>
  </p:normalViewPr>
  <p:slideViewPr>
    <p:cSldViewPr snapToGrid="0" snapToObjects="1">
      <p:cViewPr varScale="1">
        <p:scale>
          <a:sx n="76" d="100"/>
          <a:sy n="76" d="100"/>
        </p:scale>
        <p:origin x="1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頭皮知識"/>
          <p:cNvSpPr txBox="1">
            <a:spLocks noGrp="1"/>
          </p:cNvSpPr>
          <p:nvPr>
            <p:ph type="ctrTitle"/>
          </p:nvPr>
        </p:nvSpPr>
        <p:spPr>
          <a:xfrm>
            <a:off x="928101" y="3225800"/>
            <a:ext cx="10464801" cy="3302000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17100" b="1" i="1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solidFill>
                  <a:srgbClr val="0B0B0B"/>
                </a:solidFill>
              </a:defRPr>
            </a:pPr>
            <a:r>
              <a:rPr>
                <a:solidFill>
                  <a:srgbClr val="0433FF"/>
                </a:solidFill>
              </a:rPr>
              <a:t>頭皮知識</a:t>
            </a:r>
          </a:p>
        </p:txBody>
      </p:sp>
      <p:pic>
        <p:nvPicPr>
          <p:cNvPr id="120" name="頭皮知識.pdf" descr="頭皮知識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何時洗髮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何時洗髮？</a:t>
            </a:r>
          </a:p>
          <a:p>
            <a:pPr lvl="1"/>
            <a:r>
              <a:t>多久洗一次頭髮？</a:t>
            </a:r>
          </a:p>
          <a:p>
            <a:pPr lvl="1"/>
            <a:r>
              <a:t>使用什麼類型的洗髮精？</a:t>
            </a:r>
          </a:p>
          <a:p>
            <a:pPr lvl="1"/>
            <a:r>
              <a:t>洗完頭髮有馬上吹乾的習慣嗎？</a:t>
            </a:r>
          </a:p>
          <a:p>
            <a:pPr lvl="1"/>
            <a:r>
              <a:t>保養品塗摸的方式</a:t>
            </a:r>
          </a:p>
          <a:p>
            <a:pPr lvl="1"/>
            <a:r>
              <a:t>生活飲食，作息飲食習慣、睡眠品質、生活作息、心理壓力、洗頭水溫，都是影響頭皮的因素。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頭皮的顏色及其代表意義"/>
          <p:cNvSpPr txBox="1">
            <a:spLocks noGrp="1"/>
          </p:cNvSpPr>
          <p:nvPr>
            <p:ph type="title"/>
          </p:nvPr>
        </p:nvSpPr>
        <p:spPr>
          <a:xfrm>
            <a:off x="217732" y="589437"/>
            <a:ext cx="11099801" cy="2159001"/>
          </a:xfrm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r>
              <a:t>頭皮的顏色及其代表意義</a:t>
            </a:r>
          </a:p>
        </p:txBody>
      </p:sp>
      <p:sp>
        <p:nvSpPr>
          <p:cNvPr id="150" name="2.暗色  毛細孔呼吸力不足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2.暗色  毛細孔呼吸力不足</a:t>
            </a:r>
          </a:p>
          <a:p>
            <a:r>
              <a:t>3.同膚色  頭髮生命週期較短</a:t>
            </a:r>
          </a:p>
          <a:p>
            <a:r>
              <a:t>4.暗粉紅色  開始菌以聚合</a:t>
            </a:r>
          </a:p>
          <a:p>
            <a:r>
              <a:t>5.暗紅色  黴菌等病菌的溫床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  <p:bldP spid="150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造成頭皮異常掉髮的因素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449833">
              <a:defRPr sz="6160"/>
            </a:pPr>
            <a:endParaRPr/>
          </a:p>
          <a:p>
            <a:pPr lvl="1" defTabSz="449833">
              <a:defRPr sz="6160"/>
            </a:pPr>
            <a:r>
              <a:t>造成頭皮異常掉髮的因素</a:t>
            </a:r>
          </a:p>
        </p:txBody>
      </p:sp>
      <p:graphicFrame>
        <p:nvGraphicFramePr>
          <p:cNvPr id="153" name="表格"/>
          <p:cNvGraphicFramePr/>
          <p:nvPr/>
        </p:nvGraphicFramePr>
        <p:xfrm>
          <a:off x="2400250" y="2603500"/>
          <a:ext cx="8664832" cy="6273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66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76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 Neue"/>
                        </a:rPr>
                        <a:t>空氣污染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 Neue"/>
                        </a:rPr>
                        <a:t>不潔水質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 Neue"/>
                        </a:rPr>
                        <a:t>不良飲食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Helvetica Neue"/>
                        </a:rPr>
                        <a:t>長期精神經壓力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47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頭盔（安全帽）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工作環境污染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長期在高溫之中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生育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47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頭皮屑症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減肥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不當的化學品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老化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47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疾病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藥劑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頭皮過份乾燥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頭皮緊張（綁頭髮）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7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髮根周圍圍血管血液循環不良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男性賀爾蒙影響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表皮油脂分泌過剩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髮根無法得到充分的角質素養分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頭皮病變的因素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頭皮病變的因素</a:t>
            </a:r>
          </a:p>
        </p:txBody>
      </p:sp>
      <p:sp>
        <p:nvSpPr>
          <p:cNvPr id="156" name="內因素：內服藥·注射·食物·器官·維生素·遺傳·內分泌等～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內因素：內服藥·注射·食物·器官·維生素·遺傳·內分泌等～</a:t>
            </a:r>
          </a:p>
          <a:p>
            <a:r>
              <a:t>外因素：外傷搔癢·摩擦·壓迫·動植物·藥品·化學·溫熱·寒冷·紫外線·寄生蟲·真菌·細菌等～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彈性  代表正常健康…"/>
          <p:cNvSpPr txBox="1">
            <a:spLocks noGrp="1"/>
          </p:cNvSpPr>
          <p:nvPr>
            <p:ph type="body" idx="1"/>
          </p:nvPr>
        </p:nvSpPr>
        <p:spPr>
          <a:xfrm>
            <a:off x="952500" y="1467629"/>
            <a:ext cx="11099800" cy="6286501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2816"/>
            </a:pPr>
            <a:r>
              <a:t>彈性  代表正常健康</a:t>
            </a:r>
          </a:p>
          <a:p>
            <a:pPr marL="391159" indent="-391159" defTabSz="514095">
              <a:spcBef>
                <a:spcPts val="3600"/>
              </a:spcBef>
              <a:defRPr sz="2816"/>
            </a:pPr>
            <a:r>
              <a:t>硬梆梆  代表頭皮呼吸不夠 ，毛細孔不呼吸</a:t>
            </a:r>
          </a:p>
          <a:p>
            <a:pPr marL="391159" indent="-391159" defTabSz="514095">
              <a:spcBef>
                <a:spcPts val="3600"/>
              </a:spcBef>
              <a:defRPr sz="2816"/>
            </a:pPr>
            <a:r>
              <a:t>水軟軟  代表器官出問題，皮下有液體，按壓時會往旁移位的感覺。</a:t>
            </a:r>
          </a:p>
          <a:p>
            <a:pPr marL="391159" indent="-391159" defTabSz="514095">
              <a:spcBef>
                <a:spcPts val="3600"/>
              </a:spcBef>
              <a:defRPr sz="2816"/>
            </a:pPr>
            <a:r>
              <a:t>器官反應區  內分泌反應區.心臟.肝臟.腎臟.脾臟.胰臟</a:t>
            </a:r>
          </a:p>
          <a:p>
            <a:pPr marL="391159" indent="-391159" defTabSz="514095">
              <a:spcBef>
                <a:spcPts val="3600"/>
              </a:spcBef>
              <a:defRPr sz="2816"/>
            </a:pPr>
            <a:r>
              <a:t>當頭皮不健康的时候，就会出現頭疼，頭暈，頭皮痛，脱髮，面部衰老等症状！同時頭皮也是我們人体的一个小宇宙，有我們身体内臟的投影區，通過頭皮護理可改善頭部血液供應，防止面容衰老，所以，頭皮保健一定要經常做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build="p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1350" y="3644900"/>
            <a:ext cx="7086600" cy="504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健康的頭皮結構…"/>
          <p:cNvSpPr txBox="1"/>
          <p:nvPr/>
        </p:nvSpPr>
        <p:spPr>
          <a:xfrm>
            <a:off x="1849914" y="895349"/>
            <a:ext cx="8923972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900">
                <a:latin typeface="Helvetica"/>
                <a:ea typeface="Helvetica"/>
                <a:cs typeface="Helvetica"/>
                <a:sym typeface="Helvetica"/>
              </a:defRPr>
            </a:pPr>
            <a:r>
              <a:t>健康的頭皮結構</a:t>
            </a:r>
          </a:p>
          <a:p>
            <a:pPr algn="l" defTabSz="457200">
              <a:defRPr sz="2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健康頭皮，角質層細胞緊密排列，形成天然保護屏障，好像一排「磚」與「泥」砌成的牆，能</a:t>
            </a:r>
          </a:p>
          <a:p>
            <a:pPr algn="l" defTabSz="457200">
              <a:defRPr sz="2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有效調節頭皮內部水分、抵禦外來物理、化學性刺激、侵襲。</a:t>
            </a:r>
          </a:p>
          <a:p>
            <a:pPr algn="l" defTabSz="457200">
              <a:defRPr sz="29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29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b="8524"/>
          <a:stretch>
            <a:fillRect/>
          </a:stretch>
        </p:blipFill>
        <p:spPr>
          <a:xfrm>
            <a:off x="896202" y="2004419"/>
            <a:ext cx="5292825" cy="6458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2189" y="2032349"/>
            <a:ext cx="4723869" cy="6301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9259" t="8399" b="2701"/>
          <a:stretch>
            <a:fillRect/>
          </a:stretch>
        </p:blipFill>
        <p:spPr>
          <a:xfrm>
            <a:off x="55451" y="239505"/>
            <a:ext cx="7336509" cy="5388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rcRect r="24599"/>
          <a:stretch>
            <a:fillRect/>
          </a:stretch>
        </p:blipFill>
        <p:spPr>
          <a:xfrm>
            <a:off x="6093102" y="4217656"/>
            <a:ext cx="5120925" cy="5091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543" y="724610"/>
            <a:ext cx="6527823" cy="870769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被角質層覆蓋著的頭髮"/>
          <p:cNvSpPr txBox="1"/>
          <p:nvPr/>
        </p:nvSpPr>
        <p:spPr>
          <a:xfrm>
            <a:off x="4806949" y="4616450"/>
            <a:ext cx="3390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t>被角質層覆蓋著的頭髮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9388" y="3213100"/>
            <a:ext cx="8185062" cy="602878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不健康的頭皮結構…"/>
          <p:cNvSpPr txBox="1"/>
          <p:nvPr/>
        </p:nvSpPr>
        <p:spPr>
          <a:xfrm>
            <a:off x="158750" y="588690"/>
            <a:ext cx="12687301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不健康的頭皮結構</a:t>
            </a:r>
          </a:p>
          <a:p>
            <a:pPr algn="l" defTabSz="457200">
              <a:defRPr sz="3300" b="0">
                <a:latin typeface="Helvetica"/>
                <a:ea typeface="Helvetica"/>
                <a:cs typeface="Helvetica"/>
                <a:sym typeface="Helvetica"/>
              </a:defRPr>
            </a:pPr>
            <a:r>
              <a:t>頭皮的天然屏障被破壞後，角質層細胞呈無序排列，無法有效鎖水、抵禦外界刺激，從而引</a:t>
            </a:r>
          </a:p>
          <a:p>
            <a:pPr algn="l" defTabSz="457200">
              <a:defRPr sz="3300" b="0">
                <a:latin typeface="Helvetica"/>
                <a:ea typeface="Helvetica"/>
                <a:cs typeface="Helvetica"/>
                <a:sym typeface="Helvetica"/>
              </a:defRPr>
            </a:pPr>
            <a:r>
              <a:t>發頭皮乾燥、瘙癢、油膩、頭屑等頭皮問題。</a:t>
            </a:r>
          </a:p>
          <a:p>
            <a:pPr algn="l" defTabSz="457200">
              <a:defRPr sz="33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皮膚是人體面積最大的器官主要功能有～…"/>
          <p:cNvSpPr txBox="1">
            <a:spLocks noGrp="1"/>
          </p:cNvSpPr>
          <p:nvPr>
            <p:ph type="body" idx="1"/>
          </p:nvPr>
        </p:nvSpPr>
        <p:spPr>
          <a:xfrm>
            <a:off x="559950" y="2375530"/>
            <a:ext cx="11099801" cy="6286501"/>
          </a:xfrm>
          <a:prstGeom prst="rect">
            <a:avLst/>
          </a:prstGeom>
        </p:spPr>
        <p:txBody>
          <a:bodyPr/>
          <a:lstStyle/>
          <a:p>
            <a:pPr marL="333375" indent="-333375" defTabSz="438150">
              <a:spcBef>
                <a:spcPts val="3100"/>
              </a:spcBef>
              <a:defRPr sz="2400"/>
            </a:pPr>
            <a:r>
              <a:t>皮膚是人體面積最大的器官主要功能有～</a:t>
            </a:r>
          </a:p>
          <a:p>
            <a:pPr marL="333375" indent="-333375" defTabSz="438150">
              <a:spcBef>
                <a:spcPts val="3100"/>
              </a:spcBef>
              <a:defRPr sz="2400"/>
            </a:pPr>
            <a:r>
              <a:t>保護：覆蓋著整個身體形成～保護構造，避免其下方的細胞結構受到物理性創傷，皮膚外層的表皮細胞幫助防止細菌入侵。</a:t>
            </a:r>
          </a:p>
          <a:p>
            <a:pPr marL="333375" indent="-333375" defTabSz="438150">
              <a:spcBef>
                <a:spcPts val="3100"/>
              </a:spcBef>
              <a:defRPr sz="2400"/>
            </a:pPr>
            <a:r>
              <a:t>感知：皮膚是人體上很重要的器官，感受著外界環境與接觸物體刺激的訊息。</a:t>
            </a:r>
          </a:p>
          <a:p>
            <a:pPr marL="333375" indent="-333375" defTabSz="438150">
              <a:spcBef>
                <a:spcPts val="3100"/>
              </a:spcBef>
              <a:defRPr sz="2400"/>
            </a:pPr>
            <a:r>
              <a:t>調節：保持體溫維持在一個穩定的水平。</a:t>
            </a:r>
          </a:p>
          <a:p>
            <a:pPr marL="333375" indent="-333375" defTabSz="438150">
              <a:spcBef>
                <a:spcPts val="3100"/>
              </a:spcBef>
              <a:defRPr sz="2400"/>
            </a:pPr>
            <a:r>
              <a:t>分泌：皮脂腺的油性分泌物是酸性，可阻止細菌的生長。</a:t>
            </a:r>
          </a:p>
          <a:p>
            <a:pPr marL="333375" indent="-333375" defTabSz="438150">
              <a:spcBef>
                <a:spcPts val="3100"/>
              </a:spcBef>
              <a:defRPr sz="2400"/>
            </a:pPr>
            <a:r>
              <a:t>排泄：將身體中多餘的體內垃圾廢物排出體外。</a:t>
            </a:r>
          </a:p>
          <a:p>
            <a:pPr marL="333375" indent="-333375" defTabSz="438150">
              <a:spcBef>
                <a:spcPts val="3100"/>
              </a:spcBef>
              <a:defRPr sz="2400"/>
            </a:pPr>
            <a:r>
              <a:t>呼吸：皮膚承擔了一部分我們身體新陳代謝的任務，從這個意義上來說，稱之為呼吸。</a:t>
            </a:r>
          </a:p>
        </p:txBody>
      </p:sp>
      <p:sp>
        <p:nvSpPr>
          <p:cNvPr id="123" name="皮膚的功能"/>
          <p:cNvSpPr txBox="1"/>
          <p:nvPr/>
        </p:nvSpPr>
        <p:spPr>
          <a:xfrm>
            <a:off x="4215955" y="609600"/>
            <a:ext cx="487680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r>
              <a:t>皮膚的功能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2" build="p" bldLvl="5" animBg="1" advAuto="0"/>
      <p:bldP spid="123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G_9694.JPG" descr="IMG_9694.JPG"/>
          <p:cNvPicPr>
            <a:picLocks noChangeAspect="1"/>
          </p:cNvPicPr>
          <p:nvPr/>
        </p:nvPicPr>
        <p:blipFill>
          <a:blip r:embed="rId2">
            <a:extLst/>
          </a:blip>
          <a:srcRect l="3218" r="3218" b="23569"/>
          <a:stretch>
            <a:fillRect/>
          </a:stretch>
        </p:blipFill>
        <p:spPr>
          <a:xfrm>
            <a:off x="2366378" y="1109000"/>
            <a:ext cx="7449601" cy="8113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G_9696.JPG" descr="IMG_9696.JPG"/>
          <p:cNvPicPr>
            <a:picLocks noChangeAspect="1"/>
          </p:cNvPicPr>
          <p:nvPr/>
        </p:nvPicPr>
        <p:blipFill>
          <a:blip r:embed="rId2">
            <a:extLst/>
          </a:blip>
          <a:srcRect l="2035" t="8598" r="2035" b="23915"/>
          <a:stretch>
            <a:fillRect/>
          </a:stretch>
        </p:blipFill>
        <p:spPr>
          <a:xfrm>
            <a:off x="2146654" y="1098317"/>
            <a:ext cx="8865955" cy="8316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G_9702.JPG" descr="IMG_9702.JPG"/>
          <p:cNvPicPr>
            <a:picLocks noChangeAspect="1"/>
          </p:cNvPicPr>
          <p:nvPr/>
        </p:nvPicPr>
        <p:blipFill>
          <a:blip r:embed="rId2">
            <a:extLst/>
          </a:blip>
          <a:srcRect t="10035" r="19967" b="21203"/>
          <a:stretch>
            <a:fillRect/>
          </a:stretch>
        </p:blipFill>
        <p:spPr>
          <a:xfrm>
            <a:off x="2416884" y="666879"/>
            <a:ext cx="7608881" cy="8716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G_9698.JPG" descr="IMG_9698.JPG"/>
          <p:cNvPicPr>
            <a:picLocks noChangeAspect="1"/>
          </p:cNvPicPr>
          <p:nvPr/>
        </p:nvPicPr>
        <p:blipFill>
          <a:blip r:embed="rId2">
            <a:extLst/>
          </a:blip>
          <a:srcRect r="2070" b="21615"/>
          <a:stretch>
            <a:fillRect/>
          </a:stretch>
        </p:blipFill>
        <p:spPr>
          <a:xfrm>
            <a:off x="2523242" y="435925"/>
            <a:ext cx="7958202" cy="8493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G_9699.JPG" descr="IMG_9699.JPG"/>
          <p:cNvPicPr>
            <a:picLocks noChangeAspect="1"/>
          </p:cNvPicPr>
          <p:nvPr/>
        </p:nvPicPr>
        <p:blipFill>
          <a:blip r:embed="rId2">
            <a:extLst/>
          </a:blip>
          <a:srcRect r="2284" b="22109"/>
          <a:stretch>
            <a:fillRect/>
          </a:stretch>
        </p:blipFill>
        <p:spPr>
          <a:xfrm>
            <a:off x="2061354" y="198216"/>
            <a:ext cx="8259410" cy="8778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947" y="1966583"/>
            <a:ext cx="11346906" cy="5820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表格"/>
          <p:cNvGraphicFramePr/>
          <p:nvPr/>
        </p:nvGraphicFramePr>
        <p:xfrm>
          <a:off x="952500" y="1270000"/>
          <a:ext cx="11099800" cy="72136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10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1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油性頭皮：攝取大量動物性脂肪，長期壓力累積，連續熬夜會造成皮脂腺油脂分泌過剩。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乾性頭皮：當角質層的細胞構造受損時，保濕及防禦功能會降低，水份會排出體外，
導致表皮細胞活動力變差，上表皮就變成乾乾的。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微生物：空氣中與水都含有細菌，會附著在我們的皮膚與毛髮上無法去除而形成。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濕疹：有過敏遺傳基因，生活環境因素·蹣蟲·微生物感染·化學物及絲織品的刺激。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角化症：因蛋白質，皮膚異常而影響毛細孔表皮生長，使毛細孔過度角化而形成栓塞。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頭皮紅腫：藥物，添加物過敏·表皮細胞組織異常增生，脂漏性代謝機能異常，維生素缺乏。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頭皮乾癬：壓力大，煩惱多，睡眠不足，情緒惡化，顯性遺傳，藥物，過量菸酒，維生素缺乏。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真菌：當空氣中或水中的微生物附著在潮濕的頭髮上，因綁髮或盤髮時與頭皮的溫度結合而產生成真菌。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什麼時後洗頭？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0624">
              <a:defRPr sz="5760"/>
            </a:pPr>
            <a:r>
              <a:t>什麼時後洗頭？</a:t>
            </a:r>
          </a:p>
          <a:p>
            <a:pPr defTabSz="420624">
              <a:defRPr sz="5760"/>
            </a:pPr>
            <a:r>
              <a:t>什麼洗髮精？</a:t>
            </a:r>
          </a:p>
        </p:txBody>
      </p:sp>
      <p:sp>
        <p:nvSpPr>
          <p:cNvPr id="190" name="24小時為一個基準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2752"/>
            </a:pPr>
            <a:r>
              <a:t>24小時為一個基準</a:t>
            </a:r>
          </a:p>
          <a:p>
            <a:pPr marL="382270" indent="-382270" defTabSz="502412">
              <a:spcBef>
                <a:spcPts val="3600"/>
              </a:spcBef>
              <a:defRPr sz="2752"/>
            </a:pPr>
            <a:r>
              <a:t>12小時內出油 ～超油</a:t>
            </a:r>
          </a:p>
          <a:p>
            <a:pPr marL="382270" indent="-382270" defTabSz="502412">
              <a:spcBef>
                <a:spcPts val="3600"/>
              </a:spcBef>
              <a:defRPr sz="2752"/>
            </a:pPr>
            <a:r>
              <a:t>一天出油～油性</a:t>
            </a:r>
          </a:p>
          <a:p>
            <a:pPr marL="382270" indent="-382270" defTabSz="502412">
              <a:spcBef>
                <a:spcPts val="3600"/>
              </a:spcBef>
              <a:defRPr sz="2752"/>
            </a:pPr>
            <a:r>
              <a:t>兩天出油～中油性</a:t>
            </a:r>
          </a:p>
          <a:p>
            <a:pPr marL="382270" indent="-382270" defTabSz="502412">
              <a:spcBef>
                <a:spcPts val="3600"/>
              </a:spcBef>
              <a:defRPr sz="2752"/>
            </a:pPr>
            <a:r>
              <a:t>三天出油～中性（油）</a:t>
            </a:r>
          </a:p>
          <a:p>
            <a:pPr marL="382270" indent="-382270" defTabSz="502412">
              <a:spcBef>
                <a:spcPts val="3600"/>
              </a:spcBef>
              <a:defRPr sz="2752"/>
            </a:pPr>
            <a:r>
              <a:t>四天出由～中乾性</a:t>
            </a:r>
          </a:p>
          <a:p>
            <a:pPr marL="382270" indent="-382270" defTabSz="502412">
              <a:spcBef>
                <a:spcPts val="3600"/>
              </a:spcBef>
              <a:defRPr sz="2752"/>
            </a:pPr>
            <a:r>
              <a:t>五天出油～乾性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391" y="0"/>
            <a:ext cx="12094018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1822450"/>
            <a:ext cx="9753600" cy="610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頭皮的功能"/>
          <p:cNvSpPr txBox="1">
            <a:spLocks noGrp="1"/>
          </p:cNvSpPr>
          <p:nvPr>
            <p:ph type="title"/>
          </p:nvPr>
        </p:nvSpPr>
        <p:spPr>
          <a:xfrm>
            <a:off x="10541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頭皮的功能</a:t>
            </a:r>
          </a:p>
        </p:txBody>
      </p:sp>
      <p:sp>
        <p:nvSpPr>
          <p:cNvPr id="126" name="主要保護體內組織免於紫外線刺激，及有害細菌和病毒的傷害。…"/>
          <p:cNvSpPr txBox="1">
            <a:spLocks noGrp="1"/>
          </p:cNvSpPr>
          <p:nvPr>
            <p:ph type="body" idx="1"/>
          </p:nvPr>
        </p:nvSpPr>
        <p:spPr>
          <a:xfrm>
            <a:off x="952500" y="2489496"/>
            <a:ext cx="11099800" cy="6286501"/>
          </a:xfrm>
          <a:prstGeom prst="rect">
            <a:avLst/>
          </a:prstGeom>
        </p:spPr>
        <p:txBody>
          <a:bodyPr/>
          <a:lstStyle/>
          <a:p>
            <a:pPr marL="266700" indent="-266700" defTabSz="350520">
              <a:spcBef>
                <a:spcPts val="2500"/>
              </a:spcBef>
              <a:defRPr sz="1920"/>
            </a:pPr>
            <a:r>
              <a:t>主要保護體內組織免於紫外線刺激，及有害細菌和病毒的傷害。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當身體出現異常狀態時，會先從頭皮上做表達，有不同顏色呈現，無彈性·有異味·不成熟的角質·異常脫髮的現象。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頭皮的含氧量是身體的三倍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頭皮皮膚在人體架構是最複雜的，代謝速度是其他皮膚的兩倍！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頭皮是人身上第二薄的皮膚，衰老速度是面部肌膚的6倍，是身體皮膚的12倍，而且頭皮的衰老會直接導致面部的衰老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主要功能是保護體內組織免於紫外線的刺激，及有害細菌和病毒的傷害，防止體內水分及營養物質的流失。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頭皮通過汗腺和皮脂腺完成體溫調節，代謝，分泌和排泄，免疫功能。</a:t>
            </a:r>
          </a:p>
          <a:p>
            <a:pPr marL="266700" indent="-266700" defTabSz="350520">
              <a:spcBef>
                <a:spcPts val="2500"/>
              </a:spcBef>
              <a:defRPr sz="1920"/>
            </a:pPr>
            <a:r>
              <a:t>頭皮下方佈滿具有調節內臟以及調節血管等機能的自律神經。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  <p:bldP spid="126" grpId="2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426" y="105043"/>
            <a:ext cx="6065672" cy="9753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8050"/>
            <a:ext cx="13004800" cy="793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•顧客需求：頭皮紅腫過敏、因換季產生之頭皮屑、經常燙染頭皮老化，掉髮嚴重需強健毛囊。…"/>
          <p:cNvSpPr txBox="1"/>
          <p:nvPr/>
        </p:nvSpPr>
        <p:spPr>
          <a:xfrm>
            <a:off x="220737" y="3409035"/>
            <a:ext cx="12187232" cy="3132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4600"/>
              </a:lnSpc>
              <a:defRPr sz="2666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</a:t>
            </a:r>
            <a:r>
              <a:t>顧客需求：頭皮紅腫過敏、因換季產生之頭皮屑、經常燙染頭皮老化，掉髮嚴重需強健毛囊。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4600"/>
              </a:lnSpc>
              <a:defRPr sz="2666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</a:t>
            </a:r>
            <a:r>
              <a:t>銷售切入點：洗髮時，藉由聊天細心聆聽消費者需求，如有燙染之顧客，可於燙染時切入。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4600"/>
              </a:lnSpc>
              <a:defRPr sz="2666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</a:t>
            </a:r>
            <a:r>
              <a:t>產品重點及效用：改善頭皮過敏，強健毛囊防止落髮，強化頭皮脂肪曾，藉由緊實頭皮肌膚，提拉臉部皮膚，防止老化。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青少年：清潔不當·過度清潔·油脂分泌旺盛…"/>
          <p:cNvSpPr txBox="1"/>
          <p:nvPr/>
        </p:nvSpPr>
        <p:spPr>
          <a:xfrm>
            <a:off x="1635426" y="3129251"/>
            <a:ext cx="9203589" cy="3495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0"/>
              </a:lnSpc>
              <a:defRPr sz="3800" i="1"/>
            </a:pPr>
            <a:r>
              <a:t>青少年：清潔不當·過度清潔·油脂分泌旺盛</a:t>
            </a:r>
          </a:p>
          <a:p>
            <a:pPr>
              <a:lnSpc>
                <a:spcPct val="200000"/>
              </a:lnSpc>
              <a:defRPr sz="3800" i="1"/>
            </a:pPr>
            <a:r>
              <a:t>中年：壓力·飲食·新陳代謝·清潔不當</a:t>
            </a:r>
          </a:p>
          <a:p>
            <a:pPr>
              <a:defRPr sz="3800" i="1"/>
            </a:pPr>
            <a:r>
              <a:t>老年：角質代謝異常·老化·乾燥·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8040" y="3379292"/>
            <a:ext cx="2857501" cy="284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400" y="1626692"/>
            <a:ext cx="12446000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表皮基底層細胞到角質層細胞呈粉末狀脫落生命週期為28天，由基底層到透明層是14天"/>
          <p:cNvSpPr txBox="1">
            <a:spLocks noGrp="1"/>
          </p:cNvSpPr>
          <p:nvPr>
            <p:ph type="body" sz="quarter" idx="1"/>
          </p:nvPr>
        </p:nvSpPr>
        <p:spPr>
          <a:xfrm>
            <a:off x="1339011" y="6230767"/>
            <a:ext cx="9670847" cy="139804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lvl="1">
              <a:defRPr sz="3100" b="1" i="1">
                <a:solidFill>
                  <a:srgbClr val="FFFFFF"/>
                </a:solidFill>
              </a:defRPr>
            </a:pPr>
            <a:r>
              <a:t>表皮基底層細胞到角質層細胞呈粉末狀脫落生命週期為28天，由基底層到透明層是14天</a:t>
            </a:r>
          </a:p>
        </p:txBody>
      </p:sp>
      <p:pic>
        <p:nvPicPr>
          <p:cNvPr id="13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826" y="1246003"/>
            <a:ext cx="6727216" cy="4324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表皮層-基底層 1.主要是由一層圓柱形角質細胞所構成。…"/>
          <p:cNvSpPr txBox="1">
            <a:spLocks noGrp="1"/>
          </p:cNvSpPr>
          <p:nvPr>
            <p:ph type="body" sz="half" idx="1"/>
          </p:nvPr>
        </p:nvSpPr>
        <p:spPr>
          <a:xfrm>
            <a:off x="543181" y="6017351"/>
            <a:ext cx="11573967" cy="337461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2200" b="1" i="1">
                <a:solidFill>
                  <a:srgbClr val="FFFFFF"/>
                </a:solidFill>
              </a:defRPr>
            </a:pPr>
            <a:r>
              <a:rPr sz="4800">
                <a:solidFill>
                  <a:srgbClr val="7030A0"/>
                </a:solidFill>
              </a:rPr>
              <a:t>表皮層</a:t>
            </a:r>
            <a:r>
              <a:rPr sz="4800">
                <a:solidFill>
                  <a:srgbClr val="00B0F0"/>
                </a:solidFill>
              </a:rPr>
              <a:t>-基底層 </a:t>
            </a:r>
            <a:r>
              <a:t>1.主要是由一層</a:t>
            </a:r>
            <a:r>
              <a:rPr>
                <a:solidFill>
                  <a:srgbClr val="FF0000"/>
                </a:solidFill>
              </a:rPr>
              <a:t>圓柱形角質細胞</a:t>
            </a:r>
            <a:r>
              <a:t>所構成。 </a:t>
            </a:r>
            <a:endParaRPr sz="1200"/>
          </a:p>
          <a:p>
            <a:pPr marL="0" indent="0" algn="ctr">
              <a:spcBef>
                <a:spcPts val="0"/>
              </a:spcBef>
              <a:buSzTx/>
              <a:buNone/>
              <a:defRPr sz="2200" b="1" i="1">
                <a:solidFill>
                  <a:srgbClr val="FFFFFF"/>
                </a:solidFill>
              </a:defRPr>
            </a:pPr>
            <a:r>
              <a:t>2.屬於未分化細胞，大部分會持續不斷地分裂，產生出新的 細胞，細胞一半會留在基底層，一半會逐漸向皮膚表層移 動，並進行角質化作用</a:t>
            </a:r>
            <a:r>
              <a:rPr>
                <a:solidFill>
                  <a:srgbClr val="FF0000"/>
                </a:solidFill>
              </a:rPr>
              <a:t>。</a:t>
            </a:r>
            <a:r>
              <a:t>基底層位於表皮最底層，其中有兩種主要的細胞，即新生表皮細胞（基底母細胞）和黑色素母細胞。</a:t>
            </a:r>
          </a:p>
          <a:p>
            <a:pPr marL="0" indent="0" algn="ctr">
              <a:spcBef>
                <a:spcPts val="0"/>
              </a:spcBef>
              <a:buSzTx/>
              <a:buNone/>
              <a:defRPr sz="2200" b="1" i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7649" y="712862"/>
            <a:ext cx="5566785" cy="4819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表皮層-顆粒層 約由2~4層的角質細胞組成，…"/>
          <p:cNvSpPr txBox="1"/>
          <p:nvPr/>
        </p:nvSpPr>
        <p:spPr>
          <a:xfrm>
            <a:off x="618268" y="0"/>
            <a:ext cx="10874772" cy="451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400"/>
              </a:lnSpc>
              <a:spcBef>
                <a:spcPts val="1200"/>
              </a:spcBef>
              <a:defRPr sz="3200" b="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4800" dirty="0" err="1">
                <a:solidFill>
                  <a:srgbClr val="7030A0"/>
                </a:solidFill>
              </a:rPr>
              <a:t>表皮層</a:t>
            </a:r>
            <a:r>
              <a:rPr sz="4800" dirty="0" err="1">
                <a:solidFill>
                  <a:srgbClr val="00B0F0"/>
                </a:solidFill>
              </a:rPr>
              <a:t>-顆粒層</a:t>
            </a:r>
            <a:r>
              <a:rPr sz="4800"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約由</a:t>
            </a:r>
            <a:r>
              <a:rPr dirty="0"/>
              <a:t>2~4層的角質細胞</a:t>
            </a:r>
            <a:r>
              <a:rPr dirty="0">
                <a:solidFill>
                  <a:srgbClr val="000000"/>
                </a:solidFill>
              </a:rPr>
              <a:t>組成， </a:t>
            </a:r>
            <a:endParaRPr sz="1200" dirty="0">
              <a:solidFill>
                <a:srgbClr val="000000"/>
              </a:solidFill>
            </a:endParaRPr>
          </a:p>
          <a:p>
            <a:pPr algn="l" defTabSz="457200">
              <a:lnSpc>
                <a:spcPts val="7500"/>
              </a:lnSpc>
              <a:spcBef>
                <a:spcPts val="1200"/>
              </a:spcBef>
              <a:defRPr sz="3200" b="0">
                <a:latin typeface="Times"/>
                <a:ea typeface="Times"/>
                <a:cs typeface="Times"/>
                <a:sym typeface="Times"/>
              </a:defRPr>
            </a:pPr>
            <a:r>
              <a:rPr dirty="0" err="1"/>
              <a:t>細胞形狀變成扁平狀，且細胞核及胞器開始</a:t>
            </a:r>
            <a:r>
              <a:rPr dirty="0" err="1">
                <a:solidFill>
                  <a:srgbClr val="FF0000"/>
                </a:solidFill>
              </a:rPr>
              <a:t>退化萎縮</a:t>
            </a:r>
            <a:r>
              <a:rPr dirty="0" err="1"/>
              <a:t>，並形</a:t>
            </a:r>
            <a:r>
              <a:rPr dirty="0"/>
              <a:t> </a:t>
            </a:r>
            <a:endParaRPr lang="en-US" altLang="zh-TW" dirty="0"/>
          </a:p>
          <a:p>
            <a:pPr algn="l" defTabSz="457200">
              <a:lnSpc>
                <a:spcPts val="7500"/>
              </a:lnSpc>
              <a:spcBef>
                <a:spcPts val="1200"/>
              </a:spcBef>
              <a:defRPr sz="3200" b="0">
                <a:latin typeface="Times"/>
                <a:ea typeface="Times"/>
                <a:cs typeface="Times"/>
                <a:sym typeface="Times"/>
              </a:defRPr>
            </a:pPr>
            <a:r>
              <a:rPr dirty="0" err="1"/>
              <a:t>成大量透明角質</a:t>
            </a:r>
            <a:r>
              <a:rPr dirty="0"/>
              <a:t>(</a:t>
            </a:r>
            <a:r>
              <a:rPr dirty="0" err="1"/>
              <a:t>keratohyaline</a:t>
            </a:r>
            <a:r>
              <a:rPr dirty="0"/>
              <a:t>)</a:t>
            </a:r>
            <a:r>
              <a:rPr dirty="0" err="1"/>
              <a:t>顆粒，細胞開始死亡</a:t>
            </a:r>
            <a:r>
              <a:rPr dirty="0"/>
              <a:t> </a:t>
            </a:r>
            <a:r>
              <a:rPr sz="2800" dirty="0"/>
              <a:t>，</a:t>
            </a:r>
            <a:endParaRPr lang="en-US" altLang="zh-TW" sz="2800" dirty="0"/>
          </a:p>
          <a:p>
            <a:pPr algn="l" defTabSz="457200">
              <a:lnSpc>
                <a:spcPts val="7500"/>
              </a:lnSpc>
              <a:spcBef>
                <a:spcPts val="1200"/>
              </a:spcBef>
              <a:defRPr sz="3200" b="0">
                <a:latin typeface="Times"/>
                <a:ea typeface="Times"/>
                <a:cs typeface="Times"/>
                <a:sym typeface="Times"/>
              </a:defRPr>
            </a:pPr>
            <a:r>
              <a:rPr sz="2800" dirty="0" err="1">
                <a:solidFill>
                  <a:srgbClr val="FF2600"/>
                </a:solidFill>
              </a:rPr>
              <a:t>此薄層可有效防止水份流失</a:t>
            </a:r>
            <a:endParaRPr sz="2800" dirty="0">
              <a:solidFill>
                <a:srgbClr val="FF2600"/>
              </a:solidFill>
            </a:endParaRPr>
          </a:p>
        </p:txBody>
      </p:sp>
      <p:sp>
        <p:nvSpPr>
          <p:cNvPr id="138" name="表皮層-透明層…"/>
          <p:cNvSpPr txBox="1"/>
          <p:nvPr/>
        </p:nvSpPr>
        <p:spPr>
          <a:xfrm>
            <a:off x="618268" y="4596975"/>
            <a:ext cx="10641630" cy="22164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900" i="1">
                <a:solidFill>
                  <a:srgbClr val="FFFFFF"/>
                </a:solidFill>
              </a:defRPr>
            </a:pPr>
            <a:r>
              <a:t>表皮層-透明層</a:t>
            </a:r>
          </a:p>
          <a:p>
            <a:pPr>
              <a:defRPr sz="2900" i="1">
                <a:solidFill>
                  <a:srgbClr val="FFFFFF"/>
                </a:solidFill>
              </a:defRPr>
            </a:pPr>
            <a:r>
              <a:t>約由2~3層透明而扁平的死細胞所組成， 無細胞核和胞器，</a:t>
            </a:r>
          </a:p>
          <a:p>
            <a:pPr>
              <a:defRPr sz="2900" i="1">
                <a:solidFill>
                  <a:srgbClr val="FFFFFF"/>
                </a:solidFill>
              </a:defRPr>
            </a:pPr>
            <a:r>
              <a:t>主要含有油粒蛋白(eleidin)， 此層只出現在手掌及腳掌，並未存在所有的皮膚中</a:t>
            </a:r>
          </a:p>
        </p:txBody>
      </p:sp>
      <p:sp>
        <p:nvSpPr>
          <p:cNvPr id="139" name="角質層：角質層對皮膚的穿透性是一障壁，能有效的對抗光線，熱度，細菌及化學物質。"/>
          <p:cNvSpPr txBox="1"/>
          <p:nvPr/>
        </p:nvSpPr>
        <p:spPr>
          <a:xfrm>
            <a:off x="31750" y="8016309"/>
            <a:ext cx="12941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499" indent="-444499" algn="l">
              <a:spcBef>
                <a:spcPts val="4200"/>
              </a:spcBef>
              <a:buSzPct val="145000"/>
              <a:buChar char="•"/>
              <a:defRPr sz="2500" b="0"/>
            </a:lvl1pPr>
          </a:lstStyle>
          <a:p>
            <a:r>
              <a:t>角質層：角質層對皮膚的穿透性是一障壁，能有效的對抗光線，熱度，細菌及化學物質。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基底層與棘狀層合稱表皮發生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z="6160"/>
            </a:lvl1pPr>
          </a:lstStyle>
          <a:p>
            <a:r>
              <a:t>基底層與棘狀層合稱表皮發生層</a:t>
            </a:r>
          </a:p>
        </p:txBody>
      </p:sp>
      <p:sp>
        <p:nvSpPr>
          <p:cNvPr id="142" name="棘狀層：表皮層最厚的一層，表皮雖然沒有血管，但棘狀層卻有組織液的流通掌管營養，在細胞的表面有多刺的外表，細胞與細胞間有細絲貫連，由細胞間橋小體及胞間盤所構成，蘭氏細胞則散佈其他細胞間是為免疫功能。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000" b="1" i="1">
                <a:solidFill>
                  <a:srgbClr val="FFFFFF"/>
                </a:solidFill>
              </a:defRPr>
            </a:lvl1pPr>
          </a:lstStyle>
          <a:p>
            <a:r>
              <a:t>棘狀層：表皮層最厚的一層，表皮雖然沒有血管，但棘狀層卻有組織液的流通掌管營養，在細胞的表面有多刺的外表，細胞與細胞間有細絲貫連，由細胞間橋小體及胞間盤所構成，蘭氏細胞則散佈其他細胞間是為免疫功能。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阻塞毛孔，加速頭皮細胞老化，頭皮失去彈性引起臉部鬆弛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r>
              <a:t>阻塞毛孔，加速頭皮細胞老化，頭皮失去彈性引起臉部鬆弛。</a:t>
            </a:r>
          </a:p>
        </p:txBody>
      </p:sp>
      <p:sp>
        <p:nvSpPr>
          <p:cNvPr id="145" name="洗頭！你做到的只是清潔髮幹，而普通的洗髮精不能完全清除頭皮上堆擠的各種造型品殘留物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洗頭！你做到的只是清潔髮幹，而普通的洗髮精不能完全清除頭皮上堆擠的各種造型品殘留物。</a:t>
            </a:r>
          </a:p>
          <a:p>
            <a:r>
              <a:t>細胞老化也會產生的頭皮油脂污垢堆積。</a:t>
            </a:r>
          </a:p>
          <a:p>
            <a:r>
              <a:t>這些汙垢油脂日益堆積會阻塞毛孔，加速頭皮細胞老化，頭皮失去彈性引起臉部鬆弛。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animBg="1" advAuto="0"/>
      <p:bldP spid="145" grpId="2" build="p" bldLvl="5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1" i="1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1" i="1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Microsoft Macintosh PowerPoint</Application>
  <PresentationFormat>自訂</PresentationFormat>
  <Paragraphs>107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2" baseType="lpstr">
      <vt:lpstr>Arial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Times</vt:lpstr>
      <vt:lpstr>White</vt:lpstr>
      <vt:lpstr>頭皮知識</vt:lpstr>
      <vt:lpstr>PowerPoint 簡報</vt:lpstr>
      <vt:lpstr>頭皮的功能</vt:lpstr>
      <vt:lpstr>PowerPoint 簡報</vt:lpstr>
      <vt:lpstr>PowerPoint 簡報</vt:lpstr>
      <vt:lpstr>PowerPoint 簡報</vt:lpstr>
      <vt:lpstr>PowerPoint 簡報</vt:lpstr>
      <vt:lpstr>基底層與棘狀層合稱表皮發生層</vt:lpstr>
      <vt:lpstr>阻塞毛孔，加速頭皮細胞老化，頭皮失去彈性引起臉部鬆弛。</vt:lpstr>
      <vt:lpstr>PowerPoint 簡報</vt:lpstr>
      <vt:lpstr>頭皮的顏色及其代表意義</vt:lpstr>
      <vt:lpstr> 造成頭皮異常掉髮的因素</vt:lpstr>
      <vt:lpstr>頭皮病變的因素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什麼時後洗頭？ 什麼洗髮精？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頭皮知識</dc:title>
  <cp:lastModifiedBy>Microsoft Office 使用者</cp:lastModifiedBy>
  <cp:revision>1</cp:revision>
  <dcterms:modified xsi:type="dcterms:W3CDTF">2022-07-15T09:20:36Z</dcterms:modified>
</cp:coreProperties>
</file>